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01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D8941-90B0-42B1-BA93-20342864DC8B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58933-6D5E-4C14-ABFD-91C1EA42A93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91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58933-6D5E-4C14-ABFD-91C1EA42A93A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4843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r-Latn-R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5676C9-14C9-4FDA-B07F-14012E03DAA3}" type="datetimeFigureOut">
              <a:rPr lang="sr-Latn-RS" smtClean="0"/>
              <a:t>21.10.2016.</a:t>
            </a:fld>
            <a:endParaRPr lang="sr-Latn-R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C682E9-37A0-4102-A676-7104AA973AC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Ћирило и методије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Почеци словенске писмености</a:t>
            </a:r>
            <a:endParaRPr lang="sr-Latn-RS" sz="3200" b="1" dirty="0"/>
          </a:p>
        </p:txBody>
      </p:sp>
    </p:spTree>
    <p:extLst>
      <p:ext uri="{BB962C8B-B14F-4D97-AF65-F5344CB8AC3E}">
        <p14:creationId xmlns:p14="http://schemas.microsoft.com/office/powerpoint/2010/main" val="178314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Почеци словенске писмености</a:t>
            </a:r>
            <a:endParaRPr lang="sr-Latn-R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4191000" cy="2399731"/>
          </a:xfrm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345976" y="3557736"/>
            <a:ext cx="8452048" cy="3255640"/>
          </a:xfrm>
        </p:spPr>
        <p:txBody>
          <a:bodyPr>
            <a:noAutofit/>
          </a:bodyPr>
          <a:lstStyle/>
          <a:p>
            <a:r>
              <a:rPr lang="sr-Cyrl-RS" sz="2200" dirty="0" smtClean="0"/>
              <a:t>Словенска писменост појавила се у процесу распадања родовске заједнице и стварања државних заједница словенских племена.Она су била окружена германским феудалним државама које су испољавале тежње</a:t>
            </a:r>
            <a:r>
              <a:rPr lang="sr-Cyrl-RS" sz="2200" dirty="0" smtClean="0"/>
              <a:t>, да </a:t>
            </a:r>
            <a:r>
              <a:rPr lang="sr-Cyrl-RS" sz="2200" dirty="0" smtClean="0"/>
              <a:t>преко својих мисионара који су ширили хришћанство,</a:t>
            </a:r>
            <a:r>
              <a:rPr lang="en-US" sz="2200" dirty="0" smtClean="0"/>
              <a:t> </a:t>
            </a:r>
            <a:r>
              <a:rPr lang="sr-Cyrl-RS" sz="2200" dirty="0" smtClean="0"/>
              <a:t>продру у словенске земље и загосподаре њима.</a:t>
            </a:r>
          </a:p>
          <a:p>
            <a:r>
              <a:rPr lang="sr-Cyrl-RS" sz="2200" dirty="0" smtClean="0"/>
              <a:t>Представници родовског племства схватили су да једино прихватањем хришћанства могу да створе феудалну државу и одупру се насртајима Германа.</a:t>
            </a:r>
          </a:p>
          <a:p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9492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Ћирило и Методије</a:t>
            </a:r>
            <a:endParaRPr lang="sr-Latn-R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558" y="1268761"/>
            <a:ext cx="3874885" cy="2376264"/>
          </a:xfrm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251520" y="3645024"/>
            <a:ext cx="8740080" cy="2808312"/>
          </a:xfrm>
        </p:spPr>
        <p:txBody>
          <a:bodyPr>
            <a:noAutofit/>
          </a:bodyPr>
          <a:lstStyle/>
          <a:p>
            <a:r>
              <a:rPr lang="sr-Cyrl-RS" sz="2000" dirty="0"/>
              <a:t>М</a:t>
            </a:r>
            <a:r>
              <a:rPr lang="sr-Cyrl-RS" sz="2000" dirty="0" smtClean="0"/>
              <a:t>оравски кнез </a:t>
            </a:r>
            <a:r>
              <a:rPr lang="sr-Cyrl-RS" sz="2000" b="1" dirty="0" smtClean="0"/>
              <a:t>Растислав</a:t>
            </a:r>
            <a:r>
              <a:rPr lang="sr-Cyrl-RS" sz="2000" dirty="0" smtClean="0"/>
              <a:t> </a:t>
            </a:r>
            <a:r>
              <a:rPr lang="sr-Cyrl-RS" sz="2000" dirty="0" smtClean="0"/>
              <a:t>је затражио </a:t>
            </a:r>
            <a:r>
              <a:rPr lang="sr-Cyrl-RS" sz="2000" b="1" dirty="0" smtClean="0"/>
              <a:t>862.</a:t>
            </a:r>
            <a:r>
              <a:rPr lang="sr-Cyrl-RS" sz="2000" dirty="0" smtClean="0"/>
              <a:t> године од византијског цара да му пошаље мисионаре који ће ширити хришћанство на словенском језику</a:t>
            </a:r>
            <a:r>
              <a:rPr lang="sr-Cyrl-RS" sz="2000" dirty="0" smtClean="0"/>
              <a:t>. Цар </a:t>
            </a:r>
            <a:r>
              <a:rPr lang="sr-Cyrl-RS" sz="2000" dirty="0" smtClean="0"/>
              <a:t>је одабрао двојицу Грка</a:t>
            </a:r>
            <a:r>
              <a:rPr lang="sr-Cyrl-RS" sz="2000" dirty="0" smtClean="0"/>
              <a:t>, браћу </a:t>
            </a:r>
            <a:r>
              <a:rPr lang="sr-Cyrl-RS" sz="2000" b="1" dirty="0" smtClean="0"/>
              <a:t>Константина (Ћирила) и Методија</a:t>
            </a:r>
            <a:r>
              <a:rPr lang="sr-Cyrl-RS" sz="2000" dirty="0" smtClean="0"/>
              <a:t>, који </a:t>
            </a:r>
            <a:r>
              <a:rPr lang="sr-Cyrl-RS" sz="2000" dirty="0" smtClean="0"/>
              <a:t>су били веома образовани, зналци више језика па и словенског</a:t>
            </a:r>
            <a:r>
              <a:rPr lang="sr-Cyrl-RS" sz="2000" dirty="0" smtClean="0"/>
              <a:t>, и </a:t>
            </a:r>
            <a:r>
              <a:rPr lang="sr-Cyrl-RS" sz="2000" dirty="0" smtClean="0"/>
              <a:t>послао их у Моравску.</a:t>
            </a:r>
          </a:p>
          <a:p>
            <a:r>
              <a:rPr lang="sr-Cyrl-RS" sz="2000" dirty="0" smtClean="0"/>
              <a:t>У току припрема за одлазак у Моравску превели су све црквене књиге и написали азбуку </a:t>
            </a:r>
            <a:r>
              <a:rPr lang="sr-Cyrl-RS" sz="2000" b="1" dirty="0" smtClean="0"/>
              <a:t>глагољицу</a:t>
            </a:r>
            <a:r>
              <a:rPr lang="sr-Cyrl-RS" sz="2000" dirty="0" smtClean="0"/>
              <a:t>. Солунска </a:t>
            </a:r>
            <a:r>
              <a:rPr lang="sr-Cyrl-RS" sz="2000" dirty="0" smtClean="0"/>
              <a:t>браћа су радо примљена од моравских кнезова</a:t>
            </a:r>
            <a:r>
              <a:rPr lang="sr-Cyrl-RS" sz="2000" dirty="0" smtClean="0"/>
              <a:t>, али </a:t>
            </a:r>
            <a:r>
              <a:rPr lang="sr-Cyrl-RS" sz="2000" dirty="0" smtClean="0"/>
              <a:t>не и од германских свештеника који су се већ налазили на простору Моравке. Папа позива солунску браћу на суд у </a:t>
            </a:r>
            <a:r>
              <a:rPr lang="sr-Cyrl-RS" sz="2000" dirty="0" smtClean="0"/>
              <a:t>Риму </a:t>
            </a:r>
            <a:r>
              <a:rPr lang="sr-Cyrl-RS" sz="2000" dirty="0" smtClean="0"/>
              <a:t>и одобрава им њихов рад.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41019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РАд УчениКА ћирила и методија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sr-Cyrl-RS" sz="2400" dirty="0" smtClean="0"/>
              <a:t>Рад Ћирила и Методија настављају њихови ученици: </a:t>
            </a:r>
            <a:r>
              <a:rPr lang="sr-Cyrl-RS" sz="2400" b="1" dirty="0" smtClean="0"/>
              <a:t>Горазд</a:t>
            </a:r>
            <a:r>
              <a:rPr lang="sr-Cyrl-RS" sz="2400" b="1" dirty="0" smtClean="0"/>
              <a:t>, Климент, Наум, Анђелар, Сава</a:t>
            </a:r>
            <a:r>
              <a:rPr lang="sr-Cyrl-RS" sz="2400" b="1" dirty="0" smtClean="0"/>
              <a:t>. </a:t>
            </a:r>
            <a:r>
              <a:rPr lang="sr-Cyrl-RS" sz="2400" dirty="0" smtClean="0"/>
              <a:t>Они су кренули на југ и стигли у Преслав</a:t>
            </a:r>
            <a:r>
              <a:rPr lang="sr-Cyrl-RS" sz="2400" dirty="0" smtClean="0"/>
              <a:t>, код </a:t>
            </a:r>
            <a:r>
              <a:rPr lang="sr-Cyrl-RS" sz="2400" dirty="0" smtClean="0"/>
              <a:t>бугарског кнеза Бориса</a:t>
            </a:r>
            <a:r>
              <a:rPr lang="sr-Cyrl-RS" sz="2400" dirty="0" smtClean="0"/>
              <a:t>. Рад </a:t>
            </a:r>
            <a:r>
              <a:rPr lang="sr-Cyrl-RS" sz="2400" dirty="0" smtClean="0"/>
              <a:t>настављају само </a:t>
            </a:r>
            <a:r>
              <a:rPr lang="sr-Cyrl-RS" sz="2400" b="1" dirty="0" smtClean="0"/>
              <a:t>Климент и Наум</a:t>
            </a:r>
            <a:r>
              <a:rPr lang="sr-Cyrl-RS" sz="2400" dirty="0" smtClean="0"/>
              <a:t> који су створили две нове школе на словенском </a:t>
            </a:r>
            <a:r>
              <a:rPr lang="sr-Cyrl-RS" sz="2400" dirty="0" smtClean="0"/>
              <a:t>југу – </a:t>
            </a:r>
            <a:r>
              <a:rPr lang="sr-Cyrl-RS" sz="2400" b="1" i="1" dirty="0" smtClean="0"/>
              <a:t>Преславску </a:t>
            </a:r>
            <a:r>
              <a:rPr lang="sr-Cyrl-RS" sz="2400" b="1" i="1" dirty="0" smtClean="0"/>
              <a:t>и Охридску</a:t>
            </a:r>
            <a:r>
              <a:rPr lang="sr-Cyrl-RS" sz="2400" dirty="0" smtClean="0"/>
              <a:t>.</a:t>
            </a:r>
          </a:p>
          <a:p>
            <a:r>
              <a:rPr lang="sr-Cyrl-RS" sz="2400" b="1" i="1" dirty="0" smtClean="0"/>
              <a:t>Климент и Наум </a:t>
            </a:r>
            <a:r>
              <a:rPr lang="sr-Cyrl-RS" sz="2400" dirty="0" smtClean="0"/>
              <a:t>су најјзаслужнији за развитак писмености код јужних словена</a:t>
            </a:r>
            <a:r>
              <a:rPr lang="sr-Cyrl-RS" sz="2400" dirty="0" smtClean="0"/>
              <a:t>. Они </a:t>
            </a:r>
            <a:r>
              <a:rPr lang="sr-Cyrl-RS" sz="2400" dirty="0" smtClean="0"/>
              <a:t>су дошли на двор бугарског кнеза Бориса намерни да наставе рад својих учитеља и наставак ширења њихових књига.</a:t>
            </a:r>
          </a:p>
          <a:p>
            <a:r>
              <a:rPr lang="sr-Cyrl-RS" sz="2400" dirty="0" smtClean="0"/>
              <a:t>Радом Климента и Наума настаје </a:t>
            </a:r>
            <a:r>
              <a:rPr lang="sr-Cyrl-RS" sz="2400" b="1" dirty="0" smtClean="0"/>
              <a:t>Ћирилица.</a:t>
            </a:r>
          </a:p>
          <a:p>
            <a:endParaRPr lang="sr-Latn-RS" sz="2400" b="1" i="1" dirty="0"/>
          </a:p>
        </p:txBody>
      </p:sp>
    </p:spTree>
    <p:extLst>
      <p:ext uri="{BB962C8B-B14F-4D97-AF65-F5344CB8AC3E}">
        <p14:creationId xmlns:p14="http://schemas.microsoft.com/office/powerpoint/2010/main" val="220962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ГЛАГОЉИЦА</a:t>
            </a:r>
            <a:endParaRPr lang="sr-Latn-RS" sz="28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5" y="1600200"/>
            <a:ext cx="3599710" cy="4724400"/>
          </a:xfrm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sz="2400" dirty="0" smtClean="0"/>
              <a:t>Прва словенска азбука је </a:t>
            </a:r>
            <a:r>
              <a:rPr lang="sr-Cyrl-RS" sz="2400" b="1" dirty="0" smtClean="0"/>
              <a:t>глагољица. </a:t>
            </a:r>
            <a:r>
              <a:rPr lang="sr-Cyrl-RS" sz="2400" dirty="0" smtClean="0"/>
              <a:t>Њу је саставио Ћирило како би на словенски језик превео делове светог писма</a:t>
            </a:r>
            <a:r>
              <a:rPr lang="sr-Cyrl-RS" sz="2400" dirty="0" smtClean="0"/>
              <a:t>. Сматра </a:t>
            </a:r>
            <a:r>
              <a:rPr lang="sr-Cyrl-RS" sz="2400" dirty="0" smtClean="0"/>
              <a:t>се да је ова азбука називана по своме творцу кириловица</a:t>
            </a:r>
            <a:r>
              <a:rPr lang="sr-Cyrl-RS" sz="2400" dirty="0" smtClean="0"/>
              <a:t>. Глагољица </a:t>
            </a:r>
            <a:r>
              <a:rPr lang="sr-Cyrl-RS" sz="2400" dirty="0" smtClean="0"/>
              <a:t>је настала по угледу на грчко писмо</a:t>
            </a:r>
            <a:r>
              <a:rPr lang="sr-Cyrl-RS" sz="2400" dirty="0" smtClean="0"/>
              <a:t>. Постојала </a:t>
            </a:r>
            <a:r>
              <a:rPr lang="sr-Cyrl-RS" sz="2400" dirty="0" smtClean="0"/>
              <a:t>је обла и угласта глагољица</a:t>
            </a:r>
            <a:r>
              <a:rPr lang="sr-Cyrl-RS" sz="2400" dirty="0" smtClean="0"/>
              <a:t>. Глагољицу </a:t>
            </a:r>
            <a:r>
              <a:rPr lang="sr-Cyrl-RS" sz="2400" dirty="0" smtClean="0"/>
              <a:t>је убрзо заменила </a:t>
            </a:r>
            <a:r>
              <a:rPr lang="sr-Cyrl-RS" sz="2400" b="1" dirty="0" smtClean="0"/>
              <a:t>ћирилица</a:t>
            </a:r>
            <a:r>
              <a:rPr lang="sr-Cyrl-RS" sz="2400" dirty="0" smtClean="0"/>
              <a:t>.</a:t>
            </a:r>
          </a:p>
          <a:p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119341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ћирилица</a:t>
            </a:r>
            <a:endParaRPr lang="sr-Latn-RS" sz="2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96752"/>
            <a:ext cx="4191000" cy="2327876"/>
          </a:xfrm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251520" y="3501008"/>
            <a:ext cx="8740080" cy="2823592"/>
          </a:xfrm>
        </p:spPr>
        <p:txBody>
          <a:bodyPr>
            <a:noAutofit/>
          </a:bodyPr>
          <a:lstStyle/>
          <a:p>
            <a:r>
              <a:rPr lang="sr-Cyrl-RS" sz="2000" dirty="0" smtClean="0"/>
              <a:t>Је друго словенско писмо настало крајем 9. и почетком 10</a:t>
            </a:r>
            <a:r>
              <a:rPr lang="sr-Cyrl-RS" sz="2000" dirty="0" smtClean="0"/>
              <a:t>. века </a:t>
            </a:r>
            <a:r>
              <a:rPr lang="sr-Cyrl-RS" sz="2000" dirty="0" smtClean="0"/>
              <a:t>по угледу на грчко писмо</a:t>
            </a:r>
            <a:r>
              <a:rPr lang="sr-Cyrl-RS" sz="2000" dirty="0" smtClean="0"/>
              <a:t>. Претпоставља </a:t>
            </a:r>
            <a:r>
              <a:rPr lang="sr-Cyrl-RS" sz="2000" dirty="0" smtClean="0"/>
              <a:t>се да је творац био један од ученика Ћирила и </a:t>
            </a:r>
            <a:r>
              <a:rPr lang="sr-Cyrl-RS" sz="2000" dirty="0" smtClean="0"/>
              <a:t>Методија - Климент  и  </a:t>
            </a:r>
            <a:r>
              <a:rPr lang="sr-Cyrl-RS" sz="2000" dirty="0" smtClean="0"/>
              <a:t>настала је  у </a:t>
            </a:r>
            <a:r>
              <a:rPr lang="sr-Cyrl-RS" sz="2000" dirty="0" smtClean="0"/>
              <a:t>Македонији. Црноризац </a:t>
            </a:r>
            <a:r>
              <a:rPr lang="sr-Cyrl-RS" sz="2000" dirty="0" smtClean="0"/>
              <a:t>Храбар је успео да одбрани вредност и значај словенског језика и да обелодањи вредне податке о словенској мисији солунске браће Ћирила и Методија.</a:t>
            </a:r>
          </a:p>
          <a:p>
            <a:r>
              <a:rPr lang="sr-Cyrl-RS" sz="2000" b="1" dirty="0" smtClean="0"/>
              <a:t>Ћирилица </a:t>
            </a:r>
            <a:r>
              <a:rPr lang="sr-Cyrl-RS" sz="2000" b="1" dirty="0" smtClean="0"/>
              <a:t>се данас користи у Србији</a:t>
            </a:r>
            <a:r>
              <a:rPr lang="sr-Cyrl-RS" sz="2000" b="1" dirty="0" smtClean="0"/>
              <a:t>, Русији, Црној </a:t>
            </a:r>
            <a:r>
              <a:rPr lang="sr-Cyrl-RS" sz="2000" b="1" dirty="0" smtClean="0"/>
              <a:t>Гори</a:t>
            </a:r>
            <a:r>
              <a:rPr lang="sr-Cyrl-RS" sz="2000" b="1" dirty="0" smtClean="0"/>
              <a:t>, Македонији </a:t>
            </a:r>
            <a:r>
              <a:rPr lang="sr-Cyrl-RS" sz="2000" b="1" dirty="0" smtClean="0"/>
              <a:t>и Бугарској.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371407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Развој </a:t>
            </a:r>
            <a:r>
              <a:rPr lang="sr-Cyrl-RS" b="1" dirty="0" smtClean="0"/>
              <a:t>језика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sr-Cyrl-RS" sz="2400" dirty="0" smtClean="0"/>
              <a:t>Значај </a:t>
            </a:r>
            <a:r>
              <a:rPr lang="sr-Cyrl-RS" sz="2400" dirty="0"/>
              <a:t>12</a:t>
            </a:r>
            <a:r>
              <a:rPr lang="sr-Cyrl-RS" sz="2400" dirty="0" smtClean="0"/>
              <a:t>. века </a:t>
            </a:r>
            <a:r>
              <a:rPr lang="sr-Cyrl-RS" sz="2400" dirty="0"/>
              <a:t>за развој језика био је у појавама редакција или рецензија језика</a:t>
            </a:r>
            <a:r>
              <a:rPr lang="sr-Cyrl-RS" sz="2400" dirty="0" smtClean="0"/>
              <a:t>, које </a:t>
            </a:r>
            <a:r>
              <a:rPr lang="sr-Cyrl-RS" sz="2400" dirty="0"/>
              <a:t>су заправо значиле уносење елемената народног </a:t>
            </a:r>
            <a:r>
              <a:rPr lang="sr-Cyrl-RS" sz="2400" dirty="0" smtClean="0"/>
              <a:t>језика </a:t>
            </a:r>
            <a:r>
              <a:rPr lang="sr-Cyrl-RS" sz="2400" dirty="0"/>
              <a:t>У СТАРОСЛОВЕНСКИ ЈЕЗИК</a:t>
            </a:r>
            <a:r>
              <a:rPr lang="sr-Cyrl-RS" sz="2400" dirty="0" smtClean="0"/>
              <a:t>. Те </a:t>
            </a:r>
            <a:r>
              <a:rPr lang="sr-Cyrl-RS" sz="2400" dirty="0"/>
              <a:t>редакције су нарочито биле присутне у делима световног карактера</a:t>
            </a:r>
            <a:r>
              <a:rPr lang="sr-Cyrl-RS" sz="2400" dirty="0" smtClean="0"/>
              <a:t>, као </a:t>
            </a:r>
            <a:r>
              <a:rPr lang="sr-Cyrl-RS" sz="2400" dirty="0"/>
              <a:t>што су писма</a:t>
            </a:r>
            <a:r>
              <a:rPr lang="sr-Cyrl-RS" sz="2400" dirty="0" smtClean="0"/>
              <a:t>, повеље, закони. Таквом </a:t>
            </a:r>
            <a:r>
              <a:rPr lang="sr-Cyrl-RS" sz="2400" dirty="0"/>
              <a:t>једном редакцијом настаје и </a:t>
            </a:r>
            <a:r>
              <a:rPr lang="sr-Cyrl-RS" sz="2400" b="1" dirty="0"/>
              <a:t>српско словенски</a:t>
            </a:r>
            <a:r>
              <a:rPr lang="sr-Cyrl-RS" sz="2400" dirty="0"/>
              <a:t> језик</a:t>
            </a:r>
            <a:r>
              <a:rPr lang="sr-Cyrl-RS" sz="2400" dirty="0" smtClean="0"/>
              <a:t>, односно </a:t>
            </a:r>
            <a:r>
              <a:rPr lang="sr-Cyrl-RS" sz="2400" dirty="0"/>
              <a:t>српска редакција старословенског језика или црквено словенски језик.</a:t>
            </a:r>
            <a:br>
              <a:rPr lang="sr-Cyrl-RS" sz="2400" dirty="0"/>
            </a:br>
            <a:r>
              <a:rPr lang="sr-Cyrl-RS" sz="2400" dirty="0" smtClean="0"/>
              <a:t>1180. </a:t>
            </a:r>
            <a:r>
              <a:rPr lang="sr-Cyrl-RS" sz="2400" dirty="0"/>
              <a:t>године </a:t>
            </a:r>
            <a:r>
              <a:rPr lang="sr-Cyrl-RS" sz="2400" dirty="0" smtClean="0"/>
              <a:t>настао </a:t>
            </a:r>
            <a:r>
              <a:rPr lang="sr-Cyrl-RS" sz="2400" dirty="0"/>
              <a:t>је најважнији споменик српске културе писан српскословенским језиком и ћириличним писмом</a:t>
            </a:r>
            <a:r>
              <a:rPr lang="sr-Cyrl-RS" sz="2400" dirty="0" smtClean="0"/>
              <a:t>, а </a:t>
            </a:r>
            <a:r>
              <a:rPr lang="sr-Cyrl-RS" sz="2400" dirty="0"/>
              <a:t>то тело се назива </a:t>
            </a:r>
            <a:r>
              <a:rPr lang="sr-Cyrl-RS" sz="2400" b="1" dirty="0" smtClean="0"/>
              <a:t>Мирослављево јеванђеље</a:t>
            </a:r>
            <a:r>
              <a:rPr lang="sr-Cyrl-RS" sz="2400" b="1" dirty="0"/>
              <a:t>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78196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Хвала на пажњи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0852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492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Ћирило и методије</vt:lpstr>
      <vt:lpstr>Почеци словенске писмености</vt:lpstr>
      <vt:lpstr>Ћирило и Методије</vt:lpstr>
      <vt:lpstr>РАд УчениКА ћирила и методија</vt:lpstr>
      <vt:lpstr>ГЛАГОЉИЦА</vt:lpstr>
      <vt:lpstr>ћирилица</vt:lpstr>
      <vt:lpstr>Развој језика</vt:lpstr>
      <vt:lpstr>Хвала на пажњи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Ћирило и методије</dc:title>
  <dc:creator>ASUS</dc:creator>
  <cp:lastModifiedBy>Miloš</cp:lastModifiedBy>
  <cp:revision>17</cp:revision>
  <dcterms:created xsi:type="dcterms:W3CDTF">2016-10-02T08:25:41Z</dcterms:created>
  <dcterms:modified xsi:type="dcterms:W3CDTF">2016-10-21T07:13:32Z</dcterms:modified>
</cp:coreProperties>
</file>